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6" r:id="rId10"/>
    <p:sldId id="267" r:id="rId11"/>
    <p:sldId id="268" r:id="rId12"/>
    <p:sldId id="269" r:id="rId13"/>
    <p:sldId id="270" r:id="rId14"/>
    <p:sldId id="263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5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C598-CAB6-4D26-9094-D59653071FC6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99B6-1103-4307-8EAE-15DBFFB0C0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C598-CAB6-4D26-9094-D59653071FC6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99B6-1103-4307-8EAE-15DBFFB0C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C598-CAB6-4D26-9094-D59653071FC6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99B6-1103-4307-8EAE-15DBFFB0C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C598-CAB6-4D26-9094-D59653071FC6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99B6-1103-4307-8EAE-15DBFFB0C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C598-CAB6-4D26-9094-D59653071FC6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2D199B6-1103-4307-8EAE-15DBFFB0C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C598-CAB6-4D26-9094-D59653071FC6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99B6-1103-4307-8EAE-15DBFFB0C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C598-CAB6-4D26-9094-D59653071FC6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99B6-1103-4307-8EAE-15DBFFB0C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C598-CAB6-4D26-9094-D59653071FC6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99B6-1103-4307-8EAE-15DBFFB0C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C598-CAB6-4D26-9094-D59653071FC6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99B6-1103-4307-8EAE-15DBFFB0C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C598-CAB6-4D26-9094-D59653071FC6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99B6-1103-4307-8EAE-15DBFFB0C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C598-CAB6-4D26-9094-D59653071FC6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99B6-1103-4307-8EAE-15DBFFB0C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937C598-CAB6-4D26-9094-D59653071FC6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2D199B6-1103-4307-8EAE-15DBFFB0C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MS PGothic" pitchFamily="34" charset="-128"/>
                <a:ea typeface="MS PGothic" pitchFamily="34" charset="-128"/>
              </a:rPr>
              <a:t>Early Middle </a:t>
            </a:r>
            <a:r>
              <a:rPr lang="en-US" dirty="0" smtClean="0">
                <a:latin typeface="MS PGothic" pitchFamily="34" charset="-128"/>
                <a:ea typeface="MS PGothic" pitchFamily="34" charset="-128"/>
              </a:rPr>
              <a:t>Ages</a:t>
            </a:r>
            <a:endParaRPr lang="en-US" dirty="0"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Most people were peasants. </a:t>
            </a:r>
          </a:p>
          <a:p>
            <a:r>
              <a:rPr lang="en-US" dirty="0" smtClean="0"/>
              <a:t>Most peasants were serfs.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Serfs </a:t>
            </a:r>
            <a:r>
              <a:rPr lang="en-US" dirty="0" smtClean="0"/>
              <a:t>were people who could not lawfully leave the place where they were born.</a:t>
            </a:r>
          </a:p>
          <a:p>
            <a:r>
              <a:rPr lang="en-US" dirty="0" smtClean="0"/>
              <a:t> Though bound to the land, serfs were </a:t>
            </a:r>
            <a:r>
              <a:rPr lang="en-US" b="1" i="1" dirty="0" smtClean="0"/>
              <a:t>not</a:t>
            </a:r>
            <a:r>
              <a:rPr lang="en-US" dirty="0" smtClean="0"/>
              <a:t> slaves.</a:t>
            </a:r>
          </a:p>
          <a:p>
            <a:r>
              <a:rPr lang="en-US" dirty="0" smtClean="0"/>
              <a:t> They could not be bought or sold</a:t>
            </a:r>
          </a:p>
          <a:p>
            <a:r>
              <a:rPr lang="en-US" dirty="0" smtClean="0"/>
              <a:t> The wealth of the feudal lords came from the labor of peasants.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Manors: The Economic Side of Feudalism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manor </a:t>
            </a:r>
            <a:r>
              <a:rPr lang="en-US" dirty="0" smtClean="0"/>
              <a:t>was the lord’s estate. </a:t>
            </a:r>
          </a:p>
          <a:p>
            <a:r>
              <a:rPr lang="en-US" dirty="0" smtClean="0"/>
              <a:t>During the Middle Ages, the manor system was the basic economic arrangement. </a:t>
            </a:r>
          </a:p>
          <a:p>
            <a:r>
              <a:rPr lang="en-US" dirty="0" smtClean="0"/>
              <a:t>The manor system rested on a set of rights and obligations between a lord &amp; his serfs. </a:t>
            </a:r>
          </a:p>
          <a:p>
            <a:r>
              <a:rPr lang="en-US" dirty="0" smtClean="0"/>
              <a:t>The lord provided the serfs with housing, strips of farmland, and protection from bandits.</a:t>
            </a:r>
            <a:endParaRPr lang="en-US" smtClean="0"/>
          </a:p>
          <a:p>
            <a:r>
              <a:rPr lang="en-US" smtClean="0"/>
              <a:t> </a:t>
            </a:r>
            <a:r>
              <a:rPr lang="en-US" dirty="0" smtClean="0"/>
              <a:t>In return, serfs tended the lord’s lands, cared for his animals, and performed other tasks to maintain the estate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8305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600200" y="838200"/>
            <a:ext cx="182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Spring Planting</a:t>
            </a:r>
          </a:p>
          <a:p>
            <a:r>
              <a:rPr lang="en-US" b="1" dirty="0"/>
              <a:t>Field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3276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Church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315200" y="3581400"/>
            <a:ext cx="129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Manor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962400" y="685800"/>
            <a:ext cx="13144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Fallow Field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543800" y="914400"/>
            <a:ext cx="1600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Fall Planting</a:t>
            </a:r>
          </a:p>
          <a:p>
            <a:r>
              <a:rPr lang="en-US" b="1" dirty="0" smtClean="0"/>
              <a:t>Field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05400" y="1981200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serfs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29200" y="3657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Blacksmiths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371600" y="4724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Peasants paid </a:t>
            </a:r>
            <a:r>
              <a:rPr lang="en-US" dirty="0"/>
              <a:t>a tax on all grain ground in the lord’s mill. </a:t>
            </a:r>
          </a:p>
          <a:p>
            <a:r>
              <a:rPr lang="en-US" dirty="0" smtClean="0"/>
              <a:t>To dodge </a:t>
            </a:r>
            <a:r>
              <a:rPr lang="en-US" dirty="0"/>
              <a:t>taxes by baking bread elsewhere was treated as a crime. </a:t>
            </a:r>
            <a:endParaRPr lang="en-US" dirty="0" smtClean="0"/>
          </a:p>
          <a:p>
            <a:r>
              <a:rPr lang="en-US" dirty="0" smtClean="0"/>
              <a:t>Peasants paid </a:t>
            </a:r>
            <a:r>
              <a:rPr lang="en-US" dirty="0"/>
              <a:t>a tax on marriage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Weddings </a:t>
            </a:r>
            <a:r>
              <a:rPr lang="en-US" dirty="0" smtClean="0"/>
              <a:t>took place </a:t>
            </a:r>
            <a:r>
              <a:rPr lang="en-US" dirty="0"/>
              <a:t>only </a:t>
            </a:r>
            <a:r>
              <a:rPr lang="en-US" dirty="0" smtClean="0"/>
              <a:t>w/ </a:t>
            </a:r>
            <a:r>
              <a:rPr lang="en-US" dirty="0"/>
              <a:t>the lord’s consent.</a:t>
            </a:r>
          </a:p>
          <a:p>
            <a:r>
              <a:rPr lang="en-US" dirty="0" smtClean="0"/>
              <a:t>peasant </a:t>
            </a:r>
            <a:r>
              <a:rPr lang="en-US" dirty="0"/>
              <a:t>families owed the village priest a </a:t>
            </a:r>
            <a:r>
              <a:rPr lang="en-US" b="1" dirty="0"/>
              <a:t>tithe</a:t>
            </a:r>
            <a:r>
              <a:rPr lang="en-US" b="1" dirty="0" smtClean="0"/>
              <a:t>, </a:t>
            </a:r>
            <a:r>
              <a:rPr lang="en-US" dirty="0"/>
              <a:t>or church tax.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Women in the middle 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Role of women determined by catholic church &amp; nobility.</a:t>
            </a:r>
          </a:p>
          <a:p>
            <a:pPr>
              <a:buNone/>
            </a:pPr>
            <a:r>
              <a:rPr lang="en-US" dirty="0" smtClean="0"/>
              <a:t>Women inferior b/c of Eve’s disobedience in the Garden of Eden.</a:t>
            </a:r>
          </a:p>
          <a:p>
            <a:pPr>
              <a:buNone/>
            </a:pPr>
            <a:r>
              <a:rPr lang="en-US" dirty="0" smtClean="0"/>
              <a:t>People lived in large extended families. </a:t>
            </a:r>
          </a:p>
          <a:p>
            <a:pPr>
              <a:buNone/>
            </a:pPr>
            <a:r>
              <a:rPr lang="en-US" dirty="0" smtClean="0"/>
              <a:t>Women of all classes gave birth to lot of children, most died in child birth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Noble women spent time in prayer &amp; sewing &amp; domestic chores.</a:t>
            </a:r>
          </a:p>
          <a:p>
            <a:r>
              <a:rPr lang="en-US" dirty="0" smtClean="0"/>
              <a:t> Few were educated.</a:t>
            </a:r>
          </a:p>
          <a:p>
            <a:r>
              <a:rPr lang="en-US" dirty="0" smtClean="0"/>
              <a:t>Peasant wives worked w/ husband sides by side in the fields. </a:t>
            </a:r>
          </a:p>
          <a:p>
            <a:r>
              <a:rPr lang="en-US" dirty="0" smtClean="0"/>
              <a:t>Women also looked after the home &amp; livestock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Impact of the Fall of Roman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Disruption </a:t>
            </a:r>
            <a:r>
              <a:rPr lang="en-US" dirty="0"/>
              <a:t>of trade that leads to collapse of businesses, destruction of economic centers, </a:t>
            </a:r>
            <a:r>
              <a:rPr lang="en-US" dirty="0" smtClean="0"/>
              <a:t>&amp; scarcity of </a:t>
            </a:r>
            <a:r>
              <a:rPr lang="en-US" dirty="0"/>
              <a:t>money as a result of invasions</a:t>
            </a:r>
          </a:p>
          <a:p>
            <a:r>
              <a:rPr lang="en-US" dirty="0" smtClean="0"/>
              <a:t>Downfall </a:t>
            </a:r>
            <a:r>
              <a:rPr lang="en-US" dirty="0"/>
              <a:t>of cities as centers of administration</a:t>
            </a:r>
          </a:p>
          <a:p>
            <a:r>
              <a:rPr lang="en-US" dirty="0" smtClean="0"/>
              <a:t>Shift </a:t>
            </a:r>
            <a:r>
              <a:rPr lang="en-US" dirty="0"/>
              <a:t>to a rural population as Roman citizens abandoned destroyed </a:t>
            </a:r>
            <a:r>
              <a:rPr lang="en-US" dirty="0" smtClean="0"/>
              <a:t>cities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Impact of the Fall of Roman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Decline of learning since Germanic invaders could not read or write</a:t>
            </a:r>
          </a:p>
          <a:p>
            <a:r>
              <a:rPr lang="en-US" dirty="0" smtClean="0"/>
              <a:t>Loss of a common language as Latin changes &amp; different dialects develop</a:t>
            </a:r>
          </a:p>
          <a:p>
            <a:r>
              <a:rPr lang="en-US" dirty="0" smtClean="0"/>
              <a:t>Change in the concept of gov’t from one of loyalty to public gov’t &amp; written law shifts to governance through unwritten laws &amp; traditions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Germanic Kingdoms</a:t>
            </a:r>
            <a:br>
              <a:rPr lang="en-US" b="1" dirty="0"/>
            </a:br>
            <a:r>
              <a:rPr lang="en-US" b="1" dirty="0"/>
              <a:t>Unite Under Charlemagne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Missionaries spread </a:t>
            </a:r>
            <a:r>
              <a:rPr lang="en-US" dirty="0" smtClean="0"/>
              <a:t>Christianity</a:t>
            </a:r>
          </a:p>
          <a:p>
            <a:r>
              <a:rPr lang="en-US" dirty="0"/>
              <a:t>Authority in medieval Europe based on the </a:t>
            </a:r>
            <a:r>
              <a:rPr lang="en-US" dirty="0" smtClean="0"/>
              <a:t>Church </a:t>
            </a:r>
          </a:p>
          <a:p>
            <a:r>
              <a:rPr lang="en-US" dirty="0"/>
              <a:t>Gregory I, </a:t>
            </a:r>
            <a:r>
              <a:rPr lang="en-US" dirty="0" smtClean="0"/>
              <a:t>(Gregory </a:t>
            </a:r>
            <a:r>
              <a:rPr lang="en-US" dirty="0"/>
              <a:t>the </a:t>
            </a:r>
            <a:r>
              <a:rPr lang="en-US" dirty="0" smtClean="0"/>
              <a:t>Great) </a:t>
            </a:r>
            <a:r>
              <a:rPr lang="en-US" dirty="0"/>
              <a:t>became pope.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head of the Church in Rome</a:t>
            </a:r>
            <a:r>
              <a:rPr lang="en-US" dirty="0" smtClean="0"/>
              <a:t>, Gregory </a:t>
            </a:r>
            <a:r>
              <a:rPr lang="en-US" dirty="0"/>
              <a:t>broadened the authority of the papacy, or pope’s office</a:t>
            </a:r>
            <a:r>
              <a:rPr lang="en-US" dirty="0" smtClean="0"/>
              <a:t>, beyond </a:t>
            </a:r>
            <a:r>
              <a:rPr lang="en-US" dirty="0"/>
              <a:t>its spiritual role.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Clovis I extends rule over what is now France.</a:t>
            </a:r>
          </a:p>
          <a:p>
            <a:pPr>
              <a:buNone/>
            </a:pPr>
            <a:r>
              <a:rPr lang="en-US" dirty="0" smtClean="0"/>
              <a:t>      Brings Christianity to the Franks</a:t>
            </a:r>
          </a:p>
          <a:p>
            <a:r>
              <a:rPr lang="en-US" dirty="0"/>
              <a:t>Charles Martel extended the Franks’ reign to the north</a:t>
            </a:r>
            <a:r>
              <a:rPr lang="en-US" dirty="0" smtClean="0"/>
              <a:t>, south</a:t>
            </a:r>
            <a:r>
              <a:rPr lang="en-US" dirty="0"/>
              <a:t>, and east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 </a:t>
            </a:r>
            <a:r>
              <a:rPr lang="en-US" dirty="0"/>
              <a:t>also defeated a Muslim raiding party from Spain at the Battle </a:t>
            </a:r>
            <a:r>
              <a:rPr lang="en-US" dirty="0" smtClean="0"/>
              <a:t>of Tours </a:t>
            </a:r>
            <a:r>
              <a:rPr lang="en-US" dirty="0"/>
              <a:t>in </a:t>
            </a:r>
            <a:r>
              <a:rPr lang="en-US" dirty="0" smtClean="0"/>
              <a:t>732, stopping the Muslim invasion of Western Europe.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Charlemagne spread </a:t>
            </a:r>
            <a:r>
              <a:rPr lang="en-US" dirty="0"/>
              <a:t>Christianity. 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reunited western Europe for the </a:t>
            </a:r>
            <a:r>
              <a:rPr lang="en-US" dirty="0" smtClean="0"/>
              <a:t>first time </a:t>
            </a:r>
            <a:r>
              <a:rPr lang="en-US" dirty="0"/>
              <a:t>since the Roman Empire</a:t>
            </a:r>
            <a:r>
              <a:rPr lang="en-US" dirty="0" smtClean="0"/>
              <a:t>.</a:t>
            </a:r>
          </a:p>
          <a:p>
            <a:r>
              <a:rPr lang="en-US" dirty="0"/>
              <a:t>800, Charlemagne traveled to Rome to crush an unruly mob that had </a:t>
            </a:r>
            <a:r>
              <a:rPr lang="en-US" dirty="0" smtClean="0"/>
              <a:t>attacked the </a:t>
            </a:r>
            <a:r>
              <a:rPr lang="en-US" dirty="0"/>
              <a:t>pope</a:t>
            </a:r>
            <a:r>
              <a:rPr lang="en-US" dirty="0" smtClean="0"/>
              <a:t>.</a:t>
            </a:r>
          </a:p>
          <a:p>
            <a:r>
              <a:rPr lang="en-US" dirty="0" smtClean="0"/>
              <a:t>Pope </a:t>
            </a:r>
            <a:r>
              <a:rPr lang="en-US" dirty="0"/>
              <a:t>Leo III crowned him emperor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Charlemagne spread learning &amp; tried to revive culture.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Vikings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invasions of Europe:</a:t>
            </a:r>
          </a:p>
          <a:p>
            <a:pPr>
              <a:buNone/>
            </a:pPr>
            <a:r>
              <a:rPr lang="en-US" dirty="0" smtClean="0"/>
              <a:t>     Magyars &amp; Slavs from the east, invade Germany, France &amp; Spain</a:t>
            </a:r>
          </a:p>
          <a:p>
            <a:pPr>
              <a:buNone/>
            </a:pPr>
            <a:r>
              <a:rPr lang="en-US" dirty="0" smtClean="0"/>
              <a:t>      Vikings from the north; using long boat spread death &amp;destruction; through out W. Europe. </a:t>
            </a:r>
          </a:p>
          <a:p>
            <a:pPr>
              <a:buNone/>
            </a:pPr>
            <a:r>
              <a:rPr lang="en-US" dirty="0" smtClean="0"/>
              <a:t>Created communities </a:t>
            </a:r>
            <a:r>
              <a:rPr lang="en-US" dirty="0" err="1" smtClean="0"/>
              <a:t>Danelaw</a:t>
            </a:r>
            <a:r>
              <a:rPr lang="en-US" dirty="0" smtClean="0"/>
              <a:t>, (England), Normandy (France), &amp; places in Sicily </a:t>
            </a:r>
          </a:p>
          <a:p>
            <a:pPr>
              <a:buNone/>
            </a:pPr>
            <a:r>
              <a:rPr lang="en-US" dirty="0" smtClean="0"/>
              <a:t>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Feudalism in Europe (800-1400)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exchange for military protection &amp; other services, a </a:t>
            </a:r>
            <a:r>
              <a:rPr lang="en-US" b="1" dirty="0" smtClean="0"/>
              <a:t>lord, </a:t>
            </a:r>
            <a:r>
              <a:rPr lang="en-US" dirty="0" smtClean="0"/>
              <a:t>or landowner, granted land called a</a:t>
            </a:r>
            <a:r>
              <a:rPr lang="en-US" b="1" dirty="0" smtClean="0"/>
              <a:t> fief.</a:t>
            </a:r>
          </a:p>
          <a:p>
            <a:r>
              <a:rPr lang="en-US" b="1" dirty="0" smtClean="0"/>
              <a:t> </a:t>
            </a:r>
            <a:r>
              <a:rPr lang="en-US" dirty="0" smtClean="0"/>
              <a:t>The person receiving a fief was called a </a:t>
            </a:r>
            <a:r>
              <a:rPr lang="en-US" b="1" dirty="0" smtClean="0"/>
              <a:t>vassal.</a:t>
            </a:r>
          </a:p>
          <a:p>
            <a:r>
              <a:rPr lang="en-US" dirty="0" smtClean="0"/>
              <a:t>People classified into 3 groups:</a:t>
            </a:r>
          </a:p>
          <a:p>
            <a:pPr>
              <a:buNone/>
            </a:pPr>
            <a:r>
              <a:rPr lang="en-US" dirty="0" smtClean="0"/>
              <a:t>    those who fought (nobles and knights)</a:t>
            </a:r>
          </a:p>
          <a:p>
            <a:pPr>
              <a:buNone/>
            </a:pPr>
            <a:r>
              <a:rPr lang="en-US" dirty="0" smtClean="0"/>
              <a:t>    those who prayed (men and women of the Church</a:t>
            </a:r>
          </a:p>
          <a:p>
            <a:pPr>
              <a:buNone/>
            </a:pPr>
            <a:r>
              <a:rPr lang="en-US" dirty="0" smtClean="0"/>
              <a:t>    those who worked (the peasants)</a:t>
            </a:r>
          </a:p>
          <a:p>
            <a:r>
              <a:rPr lang="en-US" dirty="0" smtClean="0"/>
              <a:t> Social class was usually inherited.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Feudal Pyramid 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47800"/>
            <a:ext cx="8458200" cy="3815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267200" y="50292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King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410200" y="44196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Noble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010400" y="32766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Knight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905000" y="3657600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Church official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1905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Peasant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1920</TotalTime>
  <Words>710</Words>
  <Application>Microsoft Office PowerPoint</Application>
  <PresentationFormat>On-screen Show (4:3)</PresentationFormat>
  <Paragraphs>80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Apex</vt:lpstr>
      <vt:lpstr>Early Middle Ages</vt:lpstr>
      <vt:lpstr>Impact of the Fall of Roman Empire</vt:lpstr>
      <vt:lpstr>Impact of the Fall of Roman Empire</vt:lpstr>
      <vt:lpstr>Germanic Kingdoms Unite Under Charlemagne</vt:lpstr>
      <vt:lpstr>Slide 5</vt:lpstr>
      <vt:lpstr>Slide 6</vt:lpstr>
      <vt:lpstr>Vikings</vt:lpstr>
      <vt:lpstr>Feudalism in Europe (800-1400)</vt:lpstr>
      <vt:lpstr>Feudal Pyramid </vt:lpstr>
      <vt:lpstr>Serfs</vt:lpstr>
      <vt:lpstr>Manors: The Economic Side of Feudalism</vt:lpstr>
      <vt:lpstr>Slide 12</vt:lpstr>
      <vt:lpstr>Slide 13</vt:lpstr>
      <vt:lpstr>Women in the middle Ages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FALL OF ROME ON WESTERN EUROPE</dc:title>
  <dc:creator>Gregory &amp; Gloria Gravis</dc:creator>
  <cp:lastModifiedBy>vcs</cp:lastModifiedBy>
  <cp:revision>188</cp:revision>
  <dcterms:created xsi:type="dcterms:W3CDTF">2011-10-02T23:39:07Z</dcterms:created>
  <dcterms:modified xsi:type="dcterms:W3CDTF">2014-02-21T14:54:03Z</dcterms:modified>
</cp:coreProperties>
</file>